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14" y="-1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C30E9-CCF0-4812-BC39-CE95785B64F7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4137C-4F6D-413F-909C-09A6A502C45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36829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 eaLnBrk="1" hangingPunct="1">
              <a:defRPr/>
            </a:pPr>
            <a:r>
              <a:rPr lang="is-IS" b="1" dirty="0" smtClean="0"/>
              <a:t>Lág skráning skynboða: Er utan þjónustusvæðis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Tekur ekki eftir því þegar hann er óhreinn.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Erfiðleikar við að hagræða snúnum og undnum fötum.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Stundum ómeðvitaður um það sem fram fer – þó mikið sé um að vera.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Ekkert virðist trufla – virðast ekki heyra.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Draumlyndir drollarar!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Skynjar ekki svipbrigði og líkamstjáningu.</a:t>
            </a:r>
          </a:p>
          <a:p>
            <a:pPr eaLnBrk="1" hangingPunct="1">
              <a:defRPr/>
            </a:pPr>
            <a:r>
              <a:rPr lang="is-IS" dirty="0" smtClean="0"/>
              <a:t>Þarf á stöðugri athygli og örvun (snertingu/nálægð) að halda – ekki nóg að nota svipbrigði – taka ekki eftir því.</a:t>
            </a:r>
          </a:p>
          <a:p>
            <a:pPr eaLnBrk="1" hangingPunct="1">
              <a:defRPr/>
            </a:pPr>
            <a:endParaRPr lang="is-IS" dirty="0" smtClean="0"/>
          </a:p>
          <a:p>
            <a:pPr eaLnBrk="1" hangingPunct="1">
              <a:defRPr/>
            </a:pPr>
            <a:r>
              <a:rPr lang="is-IS" b="1" dirty="0" smtClean="0"/>
              <a:t>Skynnæmi: Forðast aðstæður og verkefni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Truflast auðveldlega af utanaðkomandi áreitum t.d. hljóð í bakgrunni. Fylgist með öllu sem fram fer – getur ekki útilokað?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Erfitt með að ljúka verkefnum.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Hrædd og forðast viðfangsefni.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Viðkvæm og kvartsár.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Virðast bráðlynd og hegðun þeirra gefur til kynna að þeim líkar ekki það sem er að gerast.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Draga þarf úr áreiti með því að einfalda umhverfi og nota t.d. Heyrnartól/tappa og skoða uppröðun í stofu – velja sér baráttur sem skipta máli.</a:t>
            </a:r>
          </a:p>
          <a:p>
            <a:pPr eaLnBrk="1" hangingPunct="1">
              <a:defRPr/>
            </a:pPr>
            <a:endParaRPr lang="is-IS" b="1" dirty="0" smtClean="0"/>
          </a:p>
          <a:p>
            <a:pPr eaLnBrk="1" hangingPunct="1">
              <a:defRPr/>
            </a:pPr>
            <a:r>
              <a:rPr lang="is-IS" b="1" dirty="0" smtClean="0"/>
              <a:t>Sókn í skynáreiti: Er á undan sjálfum sér.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Sækir meira í skynáreiti, hreyfingu, óhóflega ör, er á iði, tekur áhættu, stofnar öryggi sínu í hættu, sýnir óhófleg blíðuhót.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Sækja í gauragang, hugmyndarík, opin og til í slaginn.</a:t>
            </a:r>
          </a:p>
          <a:p>
            <a:pPr eaLnBrk="1" hangingPunct="1">
              <a:defRPr/>
            </a:pPr>
            <a:r>
              <a:rPr lang="is-IS" dirty="0" smtClean="0"/>
              <a:t>Þurfa stuttar vinnulotur og uppbrot með hreyfingu á milli verkefna. Þurfa jafnvel að vera með eitthvað í höndunum til að róa sig.</a:t>
            </a:r>
          </a:p>
          <a:p>
            <a:pPr eaLnBrk="1" hangingPunct="1">
              <a:defRPr/>
            </a:pPr>
            <a:endParaRPr lang="is-IS" dirty="0" smtClean="0"/>
          </a:p>
          <a:p>
            <a:pPr eaLnBrk="1" hangingPunct="1">
              <a:defRPr/>
            </a:pPr>
            <a:r>
              <a:rPr lang="is-IS" b="1" dirty="0" smtClean="0"/>
              <a:t>Frávísun skynáreita: Þolir illa óvæntar breytingar.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Sýnir sterk tilfinningaleg viðbrögð þegar eitthvað mistekst, þrjósk og ósamvinnuþýð og þola illa vonbrigði. 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Erfitt að tengjast öðrum.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Þolir illa breytingar á skipulagi, væntingum og daglegum venjum.</a:t>
            </a:r>
          </a:p>
          <a:p>
            <a:pPr eaLnBrk="1" hangingPunct="1">
              <a:defRPr/>
            </a:pPr>
            <a:r>
              <a:rPr lang="is-IS" dirty="0" smtClean="0">
                <a:latin typeface="Candara" pitchFamily="34" charset="0"/>
              </a:rPr>
              <a:t>Ósveigjanleg og áráttukennd hegðun.</a:t>
            </a:r>
          </a:p>
          <a:p>
            <a:pPr eaLnBrk="1" hangingPunct="1">
              <a:defRPr/>
            </a:pPr>
            <a:r>
              <a:rPr lang="is-IS" dirty="0" smtClean="0"/>
              <a:t>Þurfa öruggt skipulag og undirbúa breytingar með fyrirvara ef hægt.</a:t>
            </a:r>
          </a:p>
          <a:p>
            <a:pPr eaLnBrk="1" hangingPunct="1">
              <a:defRPr/>
            </a:pPr>
            <a:endParaRPr lang="is-IS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1330" indent="-2841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1362" indent="-22700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8541" indent="-22700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5721" indent="-227003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2901" indent="-2270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0080" indent="-2270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7259" indent="-2270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4439" indent="-22700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fld id="{AA3F2A61-1B0F-4CBA-B8DF-6C268A49714C}" type="slidenum">
              <a:rPr lang="is-IS" altLang="is-IS"/>
              <a:pPr>
                <a:spcBef>
                  <a:spcPct val="0"/>
                </a:spcBef>
              </a:pPr>
              <a:t>1</a:t>
            </a:fld>
            <a:endParaRPr lang="is-IS" altLang="is-I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2320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6740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44167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49506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77404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476946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99780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489558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293113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084247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1720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s-I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487A5-02FA-4799-A34E-9FC8D9C62145}" type="datetimeFigureOut">
              <a:rPr lang="is-IS" smtClean="0"/>
              <a:t>8.10.2014</a:t>
            </a:fld>
            <a:endParaRPr lang="is-I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61CFB-4ABF-4A63-BCB7-93DDE8FC75CE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4417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07339" y="333375"/>
          <a:ext cx="8970434" cy="61928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85217"/>
                <a:gridCol w="4485217"/>
              </a:tblGrid>
              <a:tr h="3096419">
                <a:tc>
                  <a:txBody>
                    <a:bodyPr/>
                    <a:lstStyle/>
                    <a:p>
                      <a:endParaRPr lang="is-IS" sz="1800" dirty="0"/>
                    </a:p>
                  </a:txBody>
                  <a:tcPr marL="99054" marR="99054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s-IS" sz="1800" dirty="0"/>
                    </a:p>
                  </a:txBody>
                  <a:tcPr marL="99054" marR="99054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96419">
                <a:tc>
                  <a:txBody>
                    <a:bodyPr/>
                    <a:lstStyle/>
                    <a:p>
                      <a:endParaRPr lang="is-IS" sz="1800" dirty="0"/>
                    </a:p>
                  </a:txBody>
                  <a:tcPr marL="99054" marR="99054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is-IS" sz="1800" dirty="0"/>
                    </a:p>
                  </a:txBody>
                  <a:tcPr marL="99054" marR="99054"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72215" y="3213101"/>
            <a:ext cx="1561571" cy="79216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b="1" dirty="0">
                <a:solidFill>
                  <a:schemeClr val="tx1"/>
                </a:solidFill>
                <a:latin typeface="Candara" pitchFamily="34" charset="0"/>
              </a:rPr>
              <a:t>Skynjun og atferli!</a:t>
            </a:r>
          </a:p>
        </p:txBody>
      </p:sp>
      <p:pic>
        <p:nvPicPr>
          <p:cNvPr id="4" name="Picture 13" descr="C:\Documents and Settings\Lenovo\Local Settings\Temporary Internet Files\Content.IE5\FHD6IPTT\MCj0441525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21" y="3860801"/>
            <a:ext cx="2808420" cy="249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C:\Documents and Settings\Lenovo\Local Settings\Temporary Internet Files\Content.IE5\9VUZ4HSJ\MCj0441515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3394" y="692151"/>
            <a:ext cx="3042311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 descr="C:\Documents and Settings\Lenovo\Local Settings\Temporary Internet Files\Content.IE5\5WRWBD63\MCj04415230000[1].wm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31" y="620713"/>
            <a:ext cx="3250406" cy="236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2" descr="C:\Documents and Settings\Lenovo\Local Settings\Temporary Internet Files\Content.IE5\P0AR6Z4H\MCj04415130000[1].wm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4283" y="4437064"/>
            <a:ext cx="3121421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3314040" y="2133600"/>
            <a:ext cx="1405069" cy="935038"/>
          </a:xfrm>
          <a:prstGeom prst="wedgeRoundRectCallout">
            <a:avLst>
              <a:gd name="adj1" fmla="val -84718"/>
              <a:gd name="adj2" fmla="val -43060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b="1" dirty="0">
                <a:solidFill>
                  <a:schemeClr val="bg1"/>
                </a:solidFill>
                <a:latin typeface="Candara" pitchFamily="34" charset="0"/>
              </a:rPr>
              <a:t>Hvað varstu að segja?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910690" y="404814"/>
            <a:ext cx="254108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is-IS" sz="1800" b="1">
                <a:latin typeface="Candara" pitchFamily="34" charset="0"/>
              </a:rPr>
              <a:t>Er utan þjónustusvæðis!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825854" y="404814"/>
            <a:ext cx="241444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is-IS" sz="1800" b="1">
                <a:latin typeface="Candara" pitchFamily="34" charset="0"/>
              </a:rPr>
              <a:t>Er á undan sjálfum sér!</a:t>
            </a:r>
          </a:p>
        </p:txBody>
      </p:sp>
      <p:sp>
        <p:nvSpPr>
          <p:cNvPr id="13" name="Rounded Rectangular Callout 12"/>
          <p:cNvSpPr/>
          <p:nvPr/>
        </p:nvSpPr>
        <p:spPr>
          <a:xfrm>
            <a:off x="7995312" y="2349501"/>
            <a:ext cx="1403350" cy="1008063"/>
          </a:xfrm>
          <a:prstGeom prst="wedgeRoundRectCallout">
            <a:avLst>
              <a:gd name="adj1" fmla="val -85589"/>
              <a:gd name="adj2" fmla="val -53913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sz="1600" b="1" dirty="0">
                <a:solidFill>
                  <a:schemeClr val="bg1"/>
                </a:solidFill>
                <a:latin typeface="Candara" pitchFamily="34" charset="0"/>
              </a:rPr>
              <a:t>Frábær hugmynd.</a:t>
            </a:r>
          </a:p>
          <a:p>
            <a:pPr algn="ctr" eaLnBrk="1" hangingPunct="1">
              <a:defRPr/>
            </a:pPr>
            <a:r>
              <a:rPr lang="is-IS" sz="1600" b="1" dirty="0">
                <a:solidFill>
                  <a:schemeClr val="bg1"/>
                </a:solidFill>
                <a:latin typeface="Candara" pitchFamily="34" charset="0"/>
              </a:rPr>
              <a:t>Prófum strax!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3470540" y="5157789"/>
            <a:ext cx="1405070" cy="935037"/>
          </a:xfrm>
          <a:prstGeom prst="wedgeRoundRectCallout">
            <a:avLst>
              <a:gd name="adj1" fmla="val -124857"/>
              <a:gd name="adj2" fmla="val 24306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b="1" dirty="0">
                <a:solidFill>
                  <a:schemeClr val="bg1"/>
                </a:solidFill>
                <a:latin typeface="Candara" pitchFamily="34" charset="0"/>
              </a:rPr>
              <a:t>Ég þoli ekki rigningu!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84730" y="3492500"/>
            <a:ext cx="31598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is-IS" sz="1800" b="1">
                <a:latin typeface="Candara" pitchFamily="34" charset="0"/>
              </a:rPr>
              <a:t>Forðast aðstæður og verkefni!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811177" y="3500439"/>
            <a:ext cx="3020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s-IS" altLang="is-IS" sz="1800" b="1">
                <a:latin typeface="Candara" pitchFamily="34" charset="0"/>
              </a:rPr>
              <a:t>Þolir illa óvæntar breytingar!</a:t>
            </a:r>
          </a:p>
        </p:txBody>
      </p:sp>
      <p:sp>
        <p:nvSpPr>
          <p:cNvPr id="17" name="Rounded Rectangular Callout 16"/>
          <p:cNvSpPr/>
          <p:nvPr/>
        </p:nvSpPr>
        <p:spPr>
          <a:xfrm>
            <a:off x="7917921" y="5445126"/>
            <a:ext cx="1403350" cy="936625"/>
          </a:xfrm>
          <a:prstGeom prst="wedgeRoundRectCallout">
            <a:avLst>
              <a:gd name="adj1" fmla="val -88202"/>
              <a:gd name="adj2" fmla="val -34618"/>
              <a:gd name="adj3" fmla="val 16667"/>
            </a:avLst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b="1" dirty="0">
                <a:solidFill>
                  <a:schemeClr val="bg1"/>
                </a:solidFill>
                <a:latin typeface="Candara" pitchFamily="34" charset="0"/>
              </a:rPr>
              <a:t>Nei,dj..</a:t>
            </a:r>
          </a:p>
          <a:p>
            <a:pPr algn="ctr" eaLnBrk="1" hangingPunct="1">
              <a:defRPr/>
            </a:pPr>
            <a:r>
              <a:rPr lang="is-IS" b="1" dirty="0">
                <a:solidFill>
                  <a:schemeClr val="bg1"/>
                </a:solidFill>
                <a:latin typeface="Candara" pitchFamily="34" charset="0"/>
              </a:rPr>
              <a:t>hel..!</a:t>
            </a:r>
          </a:p>
        </p:txBody>
      </p:sp>
      <p:sp>
        <p:nvSpPr>
          <p:cNvPr id="18" name="Heart 17"/>
          <p:cNvSpPr/>
          <p:nvPr/>
        </p:nvSpPr>
        <p:spPr>
          <a:xfrm>
            <a:off x="584730" y="2420938"/>
            <a:ext cx="1248569" cy="863600"/>
          </a:xfrm>
          <a:prstGeom prst="hear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sz="1400" b="1" dirty="0">
                <a:solidFill>
                  <a:schemeClr val="bg1"/>
                </a:solidFill>
                <a:latin typeface="Candara" pitchFamily="34" charset="0"/>
              </a:rPr>
              <a:t>Athygli</a:t>
            </a:r>
          </a:p>
        </p:txBody>
      </p:sp>
      <p:sp>
        <p:nvSpPr>
          <p:cNvPr id="19" name="Heart 18"/>
          <p:cNvSpPr/>
          <p:nvPr/>
        </p:nvSpPr>
        <p:spPr>
          <a:xfrm>
            <a:off x="350838" y="5661025"/>
            <a:ext cx="1248569" cy="863600"/>
          </a:xfrm>
          <a:prstGeom prst="hear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sz="1400" b="1" dirty="0">
                <a:solidFill>
                  <a:schemeClr val="bg1"/>
                </a:solidFill>
                <a:latin typeface="Candara" pitchFamily="34" charset="0"/>
              </a:rPr>
              <a:t>Val</a:t>
            </a:r>
          </a:p>
        </p:txBody>
      </p:sp>
      <p:sp>
        <p:nvSpPr>
          <p:cNvPr id="20" name="Heart 19"/>
          <p:cNvSpPr/>
          <p:nvPr/>
        </p:nvSpPr>
        <p:spPr>
          <a:xfrm>
            <a:off x="7838811" y="4005264"/>
            <a:ext cx="1405070" cy="936625"/>
          </a:xfrm>
          <a:prstGeom prst="hear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sz="1400" b="1" dirty="0">
                <a:solidFill>
                  <a:schemeClr val="bg1"/>
                </a:solidFill>
                <a:latin typeface="Candara" pitchFamily="34" charset="0"/>
              </a:rPr>
              <a:t>Skipulag</a:t>
            </a:r>
          </a:p>
        </p:txBody>
      </p:sp>
      <p:sp>
        <p:nvSpPr>
          <p:cNvPr id="21" name="Heart 20"/>
          <p:cNvSpPr/>
          <p:nvPr/>
        </p:nvSpPr>
        <p:spPr>
          <a:xfrm>
            <a:off x="7917921" y="836613"/>
            <a:ext cx="1403350" cy="1079500"/>
          </a:xfrm>
          <a:prstGeom prst="heart">
            <a:avLst/>
          </a:prstGeom>
          <a:solidFill>
            <a:schemeClr val="tx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is-IS" sz="1400" b="1" dirty="0">
                <a:solidFill>
                  <a:schemeClr val="bg1"/>
                </a:solidFill>
                <a:latin typeface="Candara" pitchFamily="34" charset="0"/>
              </a:rPr>
              <a:t>Uppbrot</a:t>
            </a:r>
          </a:p>
        </p:txBody>
      </p:sp>
    </p:spTree>
    <p:extLst>
      <p:ext uri="{BB962C8B-B14F-4D97-AF65-F5344CB8AC3E}">
        <p14:creationId xmlns:p14="http://schemas.microsoft.com/office/powerpoint/2010/main" val="347666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  <p:bldP spid="13" grpId="0" animBg="1"/>
      <p:bldP spid="14" grpId="0" animBg="1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A4 Paper (210x297 mm)</PresentationFormat>
  <Paragraphs>44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Sveitafélagið Árborg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Kristín Björk Jóhannsdóttir</dc:creator>
  <cp:lastModifiedBy>Kristín Björk Jóhannsdóttir</cp:lastModifiedBy>
  <cp:revision>1</cp:revision>
  <dcterms:created xsi:type="dcterms:W3CDTF">2014-10-08T13:57:42Z</dcterms:created>
  <dcterms:modified xsi:type="dcterms:W3CDTF">2014-10-08T13:58:37Z</dcterms:modified>
</cp:coreProperties>
</file>